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Dosis"/>
      <p:regular r:id="rId22"/>
      <p:bold r:id="rId23"/>
    </p:embeddedFont>
    <p:embeddedFont>
      <p:font typeface="Source Sans Pro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h4e3fB+podywU/QScdzuRxRd7H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Dosis-regular.fntdata"/><Relationship Id="rId21" Type="http://schemas.openxmlformats.org/officeDocument/2006/relationships/slide" Target="slides/slide17.xml"/><Relationship Id="rId24" Type="http://schemas.openxmlformats.org/officeDocument/2006/relationships/font" Target="fonts/SourceSansPro-regular.fntdata"/><Relationship Id="rId23" Type="http://schemas.openxmlformats.org/officeDocument/2006/relationships/font" Target="fonts/Dosi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italic.fntdata"/><Relationship Id="rId25" Type="http://schemas.openxmlformats.org/officeDocument/2006/relationships/font" Target="fonts/SourceSansPro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SourceSans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Landsat scenes with the highest available data quality are placed into Tier 1. They are precise, terrain and radiometry corrected, and inter-calibrated across the different Landsat Instruments.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 txBox="1"/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19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9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19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19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1_Title + 2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/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b="0" i="0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3" name="Google Shape;23;p20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0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/>
        </p:txBody>
      </p:sp>
      <p:cxnSp>
        <p:nvCxnSpPr>
          <p:cNvPr id="31" name="Google Shape;31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amponsah@ug.edu.g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esearch.wur.nl/en/publications/assessing-land-use-typologies-and-change-intensities-in-a-structu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de.earthengine.google.com/0a82390c4dcc0f581bd0fbd9573057e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4.gif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>
            <p:ph type="ctrTitle"/>
          </p:nvPr>
        </p:nvSpPr>
        <p:spPr>
          <a:xfrm>
            <a:off x="-2" y="0"/>
            <a:ext cx="8166539" cy="41875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EXPLORING SPECTRAL INDICES IN </a:t>
            </a: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3200"/>
            </a:br>
            <a:br>
              <a:rPr lang="en-US" sz="3200"/>
            </a:br>
            <a:br>
              <a:rPr lang="en-US" sz="3200"/>
            </a:br>
            <a:br>
              <a:rPr lang="en-US" sz="3200"/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Mary Amponsah </a:t>
            </a:r>
            <a:r>
              <a:rPr b="0" i="1" lang="en-US" sz="1400" u="sng">
                <a:solidFill>
                  <a:srgbClr val="202A32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mamponsah@ug.edu.gh</a:t>
            </a:r>
            <a:br>
              <a:rPr i="1" lang="en-US" sz="1400"/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Center for Remote Sensing and Geographic Information Services (CERSGIS)</a:t>
            </a:r>
            <a:endParaRPr b="0" i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3905148" y="4609266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/>
          <p:nvPr/>
        </p:nvSpPr>
        <p:spPr>
          <a:xfrm>
            <a:off x="-163950" y="907175"/>
            <a:ext cx="9390000" cy="27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21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Derivation of the three levels of information for Landsat is a weighted sum of the bands (without the thermal channel 6), where each band is multiplied by its specific coefficient:</a:t>
            </a:r>
            <a:endParaRPr/>
          </a:p>
          <a:p>
            <a:pPr indent="0" lvl="0" marL="10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Brightness = 0.3037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+ 0.2793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+ 0.4743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+ 0.5585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5)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+ 0.5082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+ 0.1863 (band 7)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Greenness = −0.2848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− 0.2435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− 0.5436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+ 0.7243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+ 0.0840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− 0.1800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Wetness = 0.1509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+ 0.1973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+ 0.3279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+ 0.3406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− 0.7112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− 0.4572 (band 7)</a:t>
            </a:r>
            <a:endParaRPr/>
          </a:p>
        </p:txBody>
      </p:sp>
      <p:sp>
        <p:nvSpPr>
          <p:cNvPr id="111" name="Google Shape;111;p10"/>
          <p:cNvSpPr txBox="1"/>
          <p:nvPr>
            <p:ph type="title"/>
          </p:nvPr>
        </p:nvSpPr>
        <p:spPr>
          <a:xfrm>
            <a:off x="247197" y="-198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Transformation</a:t>
            </a: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198646" y="3716424"/>
            <a:ext cx="84471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Benefoh, D. T., et al (2018). Assessing land-use typologies and change intensities in a structurally complex Ghanaian cocoa landscape. Applied Geography, 99, 109-119</a:t>
            </a:r>
            <a:endParaRPr b="0" i="0" sz="12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Crist, E. P., &amp; Kauth, R. J. (1986). The Tasseled Cap de-mystified.[transformations of MSS and TM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/>
          <p:nvPr>
            <p:ph type="title"/>
          </p:nvPr>
        </p:nvSpPr>
        <p:spPr>
          <a:xfrm>
            <a:off x="247197" y="91538"/>
            <a:ext cx="8491558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Brightness (TC-B)</a:t>
            </a:r>
            <a:endParaRPr/>
          </a:p>
        </p:txBody>
      </p:sp>
      <p:sp>
        <p:nvSpPr>
          <p:cNvPr id="118" name="Google Shape;118;p11"/>
          <p:cNvSpPr txBox="1"/>
          <p:nvPr>
            <p:ph idx="1" type="body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Generating the three tasseled cap bands the same way as done in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Benefoh et al., 2018</a:t>
            </a:r>
            <a:r>
              <a:rPr lang="en-US" sz="2100"/>
              <a:t> using the bands; Blue, Green, Red, Near Infrared and the Shortwave Infrared bands of Landsat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 txBox="1"/>
          <p:nvPr/>
        </p:nvSpPr>
        <p:spPr>
          <a:xfrm>
            <a:off x="5871576" y="4274834"/>
            <a:ext cx="327828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Brightness output of study area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1578" y="1676400"/>
            <a:ext cx="3126954" cy="263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368" y="1934360"/>
            <a:ext cx="4985315" cy="23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>
            <p:ph type="title"/>
          </p:nvPr>
        </p:nvSpPr>
        <p:spPr>
          <a:xfrm>
            <a:off x="247196" y="91538"/>
            <a:ext cx="8896803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Tasselled Cap Greenness (TC-G)</a:t>
            </a:r>
            <a:endParaRPr/>
          </a:p>
        </p:txBody>
      </p:sp>
      <p:sp>
        <p:nvSpPr>
          <p:cNvPr id="127" name="Google Shape;127;p12"/>
          <p:cNvSpPr txBox="1"/>
          <p:nvPr>
            <p:ph idx="1" type="body"/>
          </p:nvPr>
        </p:nvSpPr>
        <p:spPr>
          <a:xfrm>
            <a:off x="173865" y="711223"/>
            <a:ext cx="5785501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Compute for tasseled cap greenness in GEE</a:t>
            </a:r>
            <a:br>
              <a:rPr lang="en-US"/>
            </a:b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6077357" y="3911499"/>
            <a:ext cx="316851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Greenness output of Study Area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7357" y="1090974"/>
            <a:ext cx="3003581" cy="278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786" y="1499894"/>
            <a:ext cx="5176649" cy="185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Tasselled Cap Wetness (TC-W)</a:t>
            </a:r>
            <a:endParaRPr/>
          </a:p>
        </p:txBody>
      </p:sp>
      <p:sp>
        <p:nvSpPr>
          <p:cNvPr id="136" name="Google Shape;136;p13"/>
          <p:cNvSpPr txBox="1"/>
          <p:nvPr>
            <p:ph idx="1" type="body"/>
          </p:nvPr>
        </p:nvSpPr>
        <p:spPr>
          <a:xfrm>
            <a:off x="173864" y="711223"/>
            <a:ext cx="8730499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Compute for tasseled cap wetness using derived coefficients for Landsat data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 txBox="1"/>
          <p:nvPr/>
        </p:nvSpPr>
        <p:spPr>
          <a:xfrm>
            <a:off x="6124246" y="4343293"/>
            <a:ext cx="301975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Wetness output of study area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6571" y="1436079"/>
            <a:ext cx="3020672" cy="292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195" y="1381963"/>
            <a:ext cx="4778200" cy="219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247197" y="118835"/>
            <a:ext cx="7741630" cy="483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Land Surface Water Index (LSWI)</a:t>
            </a:r>
            <a:endParaRPr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73864" y="838050"/>
            <a:ext cx="8970135" cy="10902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Calculate the LSWI using the normalizedDifference() method.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normalized difference is computed as (NIR – SWIR1) / (NIR + SWIR1)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NIR is band 5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Shortwave infrared 1 is band 6.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6516879" y="4338623"/>
            <a:ext cx="327828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LSWI output of study area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141" y="1790963"/>
            <a:ext cx="3043604" cy="255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713" y="2553097"/>
            <a:ext cx="4764418" cy="118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309093" y="283335"/>
            <a:ext cx="8024201" cy="4190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4000"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Link to GEE script </a:t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https://code.earthengine.google.com/0a82390c4dcc0f581bd0fbd9573057ef</a:t>
            </a:r>
            <a:r>
              <a:rPr lang="en-US" sz="1800"/>
              <a:t> </a:t>
            </a: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348816" y="348963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348816" y="1036750"/>
            <a:ext cx="7984478" cy="33278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Using Sentinel-2 MSI: Multispectral Instrument, Level-1C Image Collection, compute the following indices in Google Earth Engine. Use geometry Point(0.03695166,7.12756658) as point of interest.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Normalized Difference Water Index (NDWI)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Normalized Difference Built-up Index (NDBI)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Enhanced Vegetation Index (EVI)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E-logo_512dp.png" id="164" name="Google Shape;164;p17"/>
          <p:cNvPicPr preferRelativeResize="0"/>
          <p:nvPr/>
        </p:nvPicPr>
        <p:blipFill rotWithShape="1">
          <a:blip r:embed="rId3">
            <a:alphaModFix/>
          </a:blip>
          <a:srcRect b="7483" l="0" r="0" t="0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40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  <p:pic>
        <p:nvPicPr>
          <p:cNvPr descr="File:SNV Development Organisation logo.svg" id="166" name="Google Shape;16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027" y="4587516"/>
            <a:ext cx="1030475" cy="52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oldwebsite.fcghana.org/assets/image/fc_logo.gif" id="167" name="Google Shape;16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6862" y="4502506"/>
            <a:ext cx="1057275" cy="61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8661" y="4502506"/>
            <a:ext cx="1132583" cy="612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/>
          </a:p>
        </p:txBody>
      </p:sp>
      <p:sp>
        <p:nvSpPr>
          <p:cNvPr id="49" name="Google Shape;49;p2"/>
          <p:cNvSpPr txBox="1"/>
          <p:nvPr>
            <p:ph idx="1" type="body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Spectral Indices are combinations of spectral reflectance from two or more wavelengths that indicate the relative abundance of features of interest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There are different indices for vegetation, built-up features, water and burned areas</a:t>
            </a:r>
            <a:endParaRPr sz="2100"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In this section we will have  hands-on tutorial exploring some vegetation indices in the Google Earth Engine environment.</a:t>
            </a:r>
            <a:endParaRPr sz="2100"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214" y="1330908"/>
            <a:ext cx="8062176" cy="125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 txBox="1"/>
          <p:nvPr>
            <p:ph type="title"/>
          </p:nvPr>
        </p:nvSpPr>
        <p:spPr>
          <a:xfrm>
            <a:off x="296225" y="162600"/>
            <a:ext cx="8273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100">
                <a:latin typeface="Open Sans"/>
                <a:ea typeface="Open Sans"/>
                <a:cs typeface="Open Sans"/>
                <a:sym typeface="Open Sans"/>
              </a:rPr>
              <a:t>Importing Image and Feature Collections</a:t>
            </a:r>
            <a:endParaRPr sz="2300"/>
          </a:p>
        </p:txBody>
      </p:sp>
      <p:sp>
        <p:nvSpPr>
          <p:cNvPr id="56" name="Google Shape;56;p3"/>
          <p:cNvSpPr txBox="1"/>
          <p:nvPr>
            <p:ph idx="1" type="body"/>
          </p:nvPr>
        </p:nvSpPr>
        <p:spPr>
          <a:xfrm>
            <a:off x="79725" y="895050"/>
            <a:ext cx="8814300" cy="3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Import the </a:t>
            </a:r>
            <a:r>
              <a:rPr lang="en-US" sz="2100"/>
              <a:t>Landsat</a:t>
            </a:r>
            <a:r>
              <a:rPr lang="en-US"/>
              <a:t> 8 Surface Reflectance collection as well as the Study Area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Visualize</a:t>
            </a:r>
            <a:r>
              <a:rPr lang="en-US"/>
              <a:t> area of interest and centre visualization to your area of interest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296233" y="3517965"/>
            <a:ext cx="6198891" cy="853514"/>
            <a:chOff x="247197" y="3299495"/>
            <a:chExt cx="6198891" cy="853514"/>
          </a:xfrm>
        </p:grpSpPr>
        <p:pic>
          <p:nvPicPr>
            <p:cNvPr id="58" name="Google Shape;5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7198" y="3299495"/>
              <a:ext cx="6198890" cy="853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3"/>
            <p:cNvSpPr/>
            <p:nvPr/>
          </p:nvSpPr>
          <p:spPr>
            <a:xfrm>
              <a:off x="247197" y="3299495"/>
              <a:ext cx="6198890" cy="853514"/>
            </a:xfrm>
            <a:prstGeom prst="rect">
              <a:avLst/>
            </a:prstGeom>
            <a:noFill/>
            <a:ln cap="flat" cmpd="sng" w="952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167684" y="6805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81098" y="700203"/>
            <a:ext cx="3185562" cy="248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 txBox="1"/>
          <p:nvPr/>
        </p:nvSpPr>
        <p:spPr>
          <a:xfrm>
            <a:off x="81098" y="572303"/>
            <a:ext cx="7202751" cy="1065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21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information stored in the pixel_qa band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21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flags are based on the CFMASK algorithm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b="0" i="0" lang="en-US" sz="21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Clouds and cloud shadows are screened out at all confidence levels 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r>
              <a:t/>
            </a:r>
            <a:endParaRPr b="0" i="0" sz="21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5493225" y="3956445"/>
            <a:ext cx="347255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Zhu, Z., &amp; Woodcock, C. E. (2012). Object-based cloud and cloud shadow detection in Landsat imagery </a:t>
            </a:r>
            <a:r>
              <a:rPr b="0" i="1" lang="en-US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Remote sensing of environment</a:t>
            </a:r>
            <a:r>
              <a:rPr b="0" i="0" lang="en-US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en-US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118</a:t>
            </a:r>
            <a:r>
              <a:rPr b="0" i="0" lang="en-US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83-94.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839" y="2048872"/>
            <a:ext cx="3958797" cy="253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73862" y="868878"/>
            <a:ext cx="8867779" cy="2649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FMASK implements a rule‐based algorithm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Initial spectral test to identify cloud pixels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Determine cloud probability based on brightness and temperature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Identify potential cloud shadows using a flood‐fill test based on the NIR band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Estimate cloud height (based on temperature) and identify the shadow  associated with each cloud  object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80" name="Google Shape;80;p6"/>
          <p:cNvSpPr txBox="1"/>
          <p:nvPr>
            <p:ph idx="1" type="body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Set up the Cloud Masking Function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616502" y="1440090"/>
            <a:ext cx="6495564" cy="2843527"/>
            <a:chOff x="309427" y="1330908"/>
            <a:chExt cx="6340089" cy="2385214"/>
          </a:xfrm>
        </p:grpSpPr>
        <p:pic>
          <p:nvPicPr>
            <p:cNvPr id="82" name="Google Shape;8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427" y="1330908"/>
              <a:ext cx="6340089" cy="2385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6"/>
            <p:cNvSpPr/>
            <p:nvPr/>
          </p:nvSpPr>
          <p:spPr>
            <a:xfrm>
              <a:off x="309427" y="1330908"/>
              <a:ext cx="6340089" cy="2385214"/>
            </a:xfrm>
            <a:prstGeom prst="rect">
              <a:avLst/>
            </a:prstGeom>
            <a:noFill/>
            <a:ln cap="flat" cmpd="sng" w="952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Filtering an ImageCollection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Build image c</a:t>
            </a:r>
            <a:r>
              <a:rPr lang="en-US" sz="2100"/>
              <a:t>omp</a:t>
            </a:r>
            <a:r>
              <a:rPr lang="en-US"/>
              <a:t>osite with;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filterBounds()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filterDate()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filterMetadata(cloud cover)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Map to the cloud mask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Reducer, median()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to area of interest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Visualization of the image composite in false colour.</a:t>
            </a:r>
            <a:endParaRPr sz="2100"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100"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90" name="Google Shape;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253" y="1037481"/>
            <a:ext cx="477202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/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Calculating NDVI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/>
          <p:nvPr>
            <p:ph idx="1" type="body"/>
          </p:nvPr>
        </p:nvSpPr>
        <p:spPr>
          <a:xfrm>
            <a:off x="173865" y="711223"/>
            <a:ext cx="8435662" cy="39497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Calculate</a:t>
            </a:r>
            <a:r>
              <a:rPr lang="en-US"/>
              <a:t> the NDVI using the normalizedDifference() method.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</a:t>
            </a:r>
            <a:r>
              <a:rPr lang="en-US" sz="2100"/>
              <a:t>normalized</a:t>
            </a:r>
            <a:r>
              <a:rPr lang="en-US"/>
              <a:t> difference is computed as                                                       (NIR – Red) / (NIR + Red)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NIR is </a:t>
            </a:r>
            <a:r>
              <a:rPr lang="en-US" sz="2100"/>
              <a:t>band</a:t>
            </a:r>
            <a:r>
              <a:rPr lang="en-US"/>
              <a:t> 5, and red is band 4.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326" y="1460299"/>
            <a:ext cx="3228109" cy="293904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8"/>
          <p:cNvSpPr txBox="1"/>
          <p:nvPr/>
        </p:nvSpPr>
        <p:spPr>
          <a:xfrm>
            <a:off x="6187735" y="4346709"/>
            <a:ext cx="180109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NDVI output of Study Area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503" y="2499447"/>
            <a:ext cx="3894321" cy="200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>
            <p:ph type="title"/>
          </p:nvPr>
        </p:nvSpPr>
        <p:spPr>
          <a:xfrm>
            <a:off x="247197" y="-198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Transformation</a:t>
            </a:r>
            <a:endParaRPr/>
          </a:p>
        </p:txBody>
      </p:sp>
      <p:sp>
        <p:nvSpPr>
          <p:cNvPr id="105" name="Google Shape;105;p9"/>
          <p:cNvSpPr txBox="1"/>
          <p:nvPr>
            <p:ph idx="1" type="body"/>
          </p:nvPr>
        </p:nvSpPr>
        <p:spPr>
          <a:xfrm>
            <a:off x="59634" y="617706"/>
            <a:ext cx="8928501" cy="376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Tasseled Cap Transformation is a method to transform spectral information of satellite data into spectral indicators, useful for vegetation analysis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Provides an analytical way to detect and compare changes in vegetation, soil, and man-made features over time</a:t>
            </a:r>
            <a:endParaRPr sz="21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Coefficients used in the linear equation of Tasseled Cap transformation are sensor specific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first three bands created are generally held to represent </a:t>
            </a:r>
            <a:endParaRPr sz="21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Brightness</a:t>
            </a:r>
            <a:r>
              <a:rPr lang="en-US" sz="2100"/>
              <a:t>: measured value for the ground</a:t>
            </a:r>
            <a:endParaRPr sz="21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Greenness</a:t>
            </a:r>
            <a:r>
              <a:rPr lang="en-US" sz="2100"/>
              <a:t>: measured value for vegetation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Wetness</a:t>
            </a:r>
            <a:r>
              <a:rPr lang="en-US" sz="2100"/>
              <a:t>: measured value for canopy moisture</a:t>
            </a:r>
            <a:endParaRPr sz="2100"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CERSGIS-RS2</dc:creator>
</cp:coreProperties>
</file>